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77" r:id="rId3"/>
    <p:sldId id="278" r:id="rId4"/>
    <p:sldId id="269" r:id="rId5"/>
    <p:sldId id="270" r:id="rId6"/>
    <p:sldId id="264" r:id="rId7"/>
    <p:sldId id="288" r:id="rId8"/>
    <p:sldId id="293" r:id="rId9"/>
    <p:sldId id="292" r:id="rId10"/>
    <p:sldId id="296" r:id="rId11"/>
    <p:sldId id="297" r:id="rId12"/>
    <p:sldId id="294" r:id="rId13"/>
    <p:sldId id="298" r:id="rId14"/>
    <p:sldId id="295" r:id="rId15"/>
    <p:sldId id="280" r:id="rId16"/>
    <p:sldId id="299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105" autoAdjust="0"/>
  </p:normalViewPr>
  <p:slideViewPr>
    <p:cSldViewPr snapToGrid="0">
      <p:cViewPr varScale="1">
        <p:scale>
          <a:sx n="94" d="100"/>
          <a:sy n="94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2DC43-8C58-4687-AC88-50C00E3D770A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3234F-EC07-4CD5-B965-13C3381E7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903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811F246-40CB-49E1-A4AE-13649CE2D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1C20A8E-F212-435D-B360-F90F3880A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A896A05-7E91-40A8-A4B1-4D8D7798C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332DF3-B690-45ED-B40D-9C0C2A30B73D}" type="slidenum">
              <a:rPr lang="hr-HR" altLang="sr-Latn-RS" smtClean="0">
                <a:latin typeface="Calibri" panose="020F0502020204030204" pitchFamily="34" charset="0"/>
              </a:rPr>
              <a:pPr/>
              <a:t>2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68D2533-C6BC-4326-B313-E50D17F5A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0EBB091-F402-468B-92D3-778DEEF6E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C8A6F9AB-FC0B-4831-B2C2-9070A29F8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922FA0-53B4-457D-B784-D0DFC7D7DE66}" type="slidenum">
              <a:rPr lang="hr-HR" altLang="sr-Latn-RS" smtClean="0">
                <a:latin typeface="Calibri" panose="020F0502020204030204" pitchFamily="34" charset="0"/>
              </a:rPr>
              <a:pPr/>
              <a:t>12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99AA2F6-CF5A-48D5-9A08-C28A09ECB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F47B196-8AD6-4EF2-8F1A-A41B3335F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D82F13FB-00B3-4EDE-A81A-4D4D64FCE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3784A9-2B21-48E2-82FC-97008F63606C}" type="slidenum">
              <a:rPr lang="hr-HR" altLang="sr-Latn-RS" smtClean="0">
                <a:latin typeface="Calibri" panose="020F0502020204030204" pitchFamily="34" charset="0"/>
              </a:rPr>
              <a:pPr/>
              <a:t>13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7B9ED81-7A86-486D-BCE4-0B90E7C1D1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AB67EE69-A7CA-4D9C-AEED-058080BC4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D590C0C-D421-4AB9-870F-99576400D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616D2E-CE3D-4DAF-9699-15A1C7C12F9A}" type="slidenum">
              <a:rPr lang="hr-HR" altLang="sr-Latn-RS" smtClean="0">
                <a:latin typeface="Calibri" panose="020F0502020204030204" pitchFamily="34" charset="0"/>
              </a:rPr>
              <a:pPr/>
              <a:t>14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7A56424E-B7C6-475E-8E07-8B601EEC2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BA578D1B-1831-42A2-8AB7-638725DCD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AD59978-D9FE-4A05-9341-267C82EF9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540B0F-84B0-4729-B6AA-C33837F1203C}" type="slidenum">
              <a:rPr lang="hr-HR" altLang="sr-Latn-RS" smtClean="0">
                <a:latin typeface="Calibri" panose="020F0502020204030204" pitchFamily="34" charset="0"/>
              </a:rPr>
              <a:pPr/>
              <a:t>15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BD865CC-5792-4B9B-8B1A-E67B4FC44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BFC4F36-82DE-4452-A104-1ABB7C321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9FB8CD3-AAA7-46D4-BADA-AAB1269AC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510F46-FC0F-48DE-B036-DA763061EDC8}" type="slidenum">
              <a:rPr lang="hr-HR" altLang="sr-Latn-RS" smtClean="0">
                <a:latin typeface="Calibri" panose="020F0502020204030204" pitchFamily="34" charset="0"/>
              </a:rPr>
              <a:pPr/>
              <a:t>4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0EEABAC-75B0-4B3A-B3D7-3BDF3239E6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530C007B-B4FC-448D-9551-DFA7712D36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48F072E5-0D8B-4BB0-9ABD-8736448CB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53DACE-2E78-4164-9F6A-6DE77332D482}" type="slidenum">
              <a:rPr lang="hr-HR" altLang="sr-Latn-RS" smtClean="0">
                <a:latin typeface="Calibri" panose="020F0502020204030204" pitchFamily="34" charset="0"/>
              </a:rPr>
              <a:pPr/>
              <a:t>5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831746B-6F55-4CE7-9AD6-77C8180D43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DD80FFA-0375-4CE6-96CF-5EC57D1E0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2495575-B02E-4019-BA14-729C07599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16D672-4306-499F-A252-C1B0C674D862}" type="slidenum">
              <a:rPr lang="hr-HR" altLang="sr-Latn-RS" smtClean="0">
                <a:latin typeface="Calibri" panose="020F0502020204030204" pitchFamily="34" charset="0"/>
              </a:rPr>
              <a:pPr/>
              <a:t>6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175729F-A1E6-4CF1-97D8-E6F8800E76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6920CB7E-AA60-42F9-8081-BABA91B939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BD18E09-6B7E-4BAA-AB0D-C176AC8D3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3FB3D0-C5F2-4E69-9481-738430E548D7}" type="slidenum">
              <a:rPr lang="hr-HR" altLang="sr-Latn-RS" smtClean="0">
                <a:latin typeface="Calibri" panose="020F0502020204030204" pitchFamily="34" charset="0"/>
              </a:rPr>
              <a:pPr/>
              <a:t>7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5F30C03-6DD1-4B63-A18E-C329553087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A43D799-3AE6-4A50-AE35-2530A16D0C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276A228-9B6E-4251-A7D3-D3A4ECA6A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58AEB-921B-484E-B3D2-E362629D4971}" type="slidenum">
              <a:rPr lang="hr-HR" altLang="sr-Latn-RS" smtClean="0">
                <a:latin typeface="Calibri" panose="020F0502020204030204" pitchFamily="34" charset="0"/>
              </a:rPr>
              <a:pPr/>
              <a:t>8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09097A15-AFB2-44F4-A590-CD1C5BC26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2FA21AF-E70B-4B03-A0FB-9BB2ABE44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2620C0C-CBD6-490F-BF64-F48690E8F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8695BB-8E6E-4492-BD78-8A3F7E2CFDF3}" type="slidenum">
              <a:rPr lang="hr-HR" altLang="sr-Latn-RS" smtClean="0">
                <a:latin typeface="Calibri" panose="020F0502020204030204" pitchFamily="34" charset="0"/>
              </a:rPr>
              <a:pPr/>
              <a:t>9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6A723FCC-5BB2-4B62-A48D-39428288E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9E04323-F912-45FF-A6E8-D8C02CE0B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2280BD5-D4B7-4321-8087-FF20BDCDC6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6B50CE-CD7B-4434-AC22-4F3ACC23EE86}" type="slidenum">
              <a:rPr lang="hr-HR" altLang="sr-Latn-RS" smtClean="0">
                <a:latin typeface="Calibri" panose="020F0502020204030204" pitchFamily="34" charset="0"/>
              </a:rPr>
              <a:pPr/>
              <a:t>10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FF1E66C-34B4-4389-A231-D21938772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DE74636-28F8-4E93-8AB9-DE4AD51B0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6E99D54-D270-425A-B1A4-8916C70B1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DFC869-B036-4215-AEB3-353E4137DAF9}" type="slidenum">
              <a:rPr lang="hr-HR" altLang="sr-Latn-RS" smtClean="0">
                <a:latin typeface="Calibri" panose="020F0502020204030204" pitchFamily="34" charset="0"/>
              </a:rPr>
              <a:pPr/>
              <a:t>11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C341-18A1-4892-976A-17F01C4F2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C3800-9004-49C5-9ECB-88D5F321A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284DE-FA74-4015-AE12-58C516F3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9D16B-E0F9-4E7C-B333-85ECD3F4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F193C-3297-4C02-B9B3-2132E6A4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36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D8B8-AA49-44D7-B40C-37F4FE3B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F8426-8CB2-48AE-8725-8F6240D08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F2BFF-3C05-4DDE-B8F3-6611A34D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9BED9-E48D-4D6D-95FF-AC944515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ACA2-3AFE-43E3-903C-47DA0B74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913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AEC1B3-3382-44EF-B768-416FC3595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7CA33-C82A-45BB-B2EB-C70AC8ACA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7C87-0C69-4603-B98D-D04E2078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2EBC5-B834-4A49-86C6-09C295F1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4518-E009-46D2-A8C8-334FBFB2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845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0852-1B98-4EDF-BE17-12FD98DA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807E4-A189-45E5-8D4D-1D548A50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19BC-2C7D-450D-B1FB-7A2ACDD8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5469-2DB3-4D3A-A1B4-ECCC5416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CE9C7-4419-44DF-94B2-F6D8AC16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849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4E8C-8A40-4229-9FCD-46275AFA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D27E1-D975-41AB-9252-2A065F87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DF84A-B7DA-45C7-8DDA-08D8DA0D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848C-1667-43F4-BAF8-50E8504DF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E041F-3552-4E5E-B27D-718D9F45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514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E435-93AC-46EC-9530-736EAB7EA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53ED-1581-42C5-AA86-72E0C6456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DE690-B725-46F3-B146-3D257E261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F8F7E-2C8B-45CB-A7EA-E9123902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C2EF8-4B1E-4DD6-916D-FDFA871C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ABD94-2061-41A4-BDEA-B6674C1D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7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5A75-216A-4E05-ACFE-F324858E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87331-30DE-4741-8DEE-78851C542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591A0-31D4-4A03-856D-BB7E988E9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649C9-D829-427B-834E-7DB33E1A2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5BCA1F-456C-4E03-8C86-02E3151F5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E0E97-2B14-489D-8FCA-BADBA58D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4462B-F061-4C6B-A596-7B32EB23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044C0-C50D-42E6-9AE8-54639B8B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55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C72A-D8F5-4F9D-8E71-69FE77EB4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5B54E-95A8-4333-BB4D-3DB02F6C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17CB3-D0B3-4187-9B48-468CFC64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4F2FB-1F87-4A3B-93DC-3403EFA6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68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649DA-7D8D-49E2-B0F0-750B71AD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409D0-558D-49F1-BE15-78CDB76F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0845F-9B92-4F99-8463-D1C8C403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772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D59C-594C-4D21-8993-719185EE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8816D-82F8-49B7-B08E-37A4D140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B1884-6CDF-4B3F-A7B2-92D61C7F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5184-7009-401C-8A2E-1AB49967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CB6A7-2603-427E-92CC-756A0AAE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88061-E57B-49AE-B48C-5D0B7840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241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1502-A65E-480D-8613-030D7132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9EAE6A-A9CD-403D-B68C-FD1D43D4E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E2D2-E261-4674-B3CD-0531CF51F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0B4D6-B40E-4F50-9239-9DC54C8B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73AB8-BC53-402B-B850-AA8DE7A7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05710-6A7F-4A94-A2FB-CE8F22C3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208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4CA70-8333-4CA4-ABAA-FB473402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6E43A-DA66-4427-9763-B3014999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68E4-DFEA-46F8-8A7E-40EA8255F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9B23-CD8D-4D90-891D-FE4EE1FA9E72}" type="datetimeFigureOut">
              <a:rPr lang="hr-HR" smtClean="0"/>
              <a:t>20.10.2022.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52F4E-55A6-4F0F-903A-7DBC9B65B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719E-6BC7-4505-9F3E-2AD07D05B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314E-491C-41C7-AA0D-DBDD80505A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48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faletar@ffos.h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faletar@ffos.hr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E4C4B539-6C69-427E-9CF9-67107A0BF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74955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b="1"/>
              <a:t>Demenciji prijateljske narodne knjižnice</a:t>
            </a:r>
            <a:endParaRPr lang="hr-HR" altLang="sr-Latn-RS" sz="1800" b="1"/>
          </a:p>
        </p:txBody>
      </p:sp>
      <p:sp>
        <p:nvSpPr>
          <p:cNvPr id="5123" name="TextBox 4">
            <a:extLst>
              <a:ext uri="{FF2B5EF4-FFF2-40B4-BE49-F238E27FC236}">
                <a16:creationId xmlns:a16="http://schemas.microsoft.com/office/drawing/2014/main" id="{333D0AEF-8E08-44DE-912D-E6977ECA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4724401"/>
            <a:ext cx="55451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endParaRPr lang="hr-HR" altLang="sr-Latn-RS" sz="2000"/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/>
              <a:t>prof. dr. sc. Sanjica Faletar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/>
              <a:t>Odsjek za informacijske znanosti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>
                <a:hlinkClick r:id="rId2"/>
              </a:rPr>
              <a:t>sfaletar@ffos.hr</a:t>
            </a:r>
            <a:r>
              <a:rPr lang="hr-HR" altLang="sr-Latn-RS" sz="2000"/>
              <a:t> </a:t>
            </a:r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0F76DA25-107C-46F5-828E-D8755FE8C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5013325"/>
            <a:ext cx="18002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40651B49-DB02-4243-B870-5026782E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/>
          <a:lstStyle/>
          <a:p>
            <a:r>
              <a:rPr lang="hr-HR" altLang="sr-Latn-RS"/>
              <a:t>Istraživanja</a:t>
            </a: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C8287D66-B80A-4AEF-94E8-54462D3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19144" r="44922" b="5673"/>
          <a:stretch>
            <a:fillRect/>
          </a:stretch>
        </p:blipFill>
        <p:spPr bwMode="auto">
          <a:xfrm>
            <a:off x="4767264" y="1700214"/>
            <a:ext cx="299402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Content Placeholder 4">
            <a:extLst>
              <a:ext uri="{FF2B5EF4-FFF2-40B4-BE49-F238E27FC236}">
                <a16:creationId xmlns:a16="http://schemas.microsoft.com/office/drawing/2014/main" id="{F16CE6F6-5E68-45FA-8D54-047E4B15FC2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6" t="18021" r="20772" b="8951"/>
          <a:stretch>
            <a:fillRect/>
          </a:stretch>
        </p:blipFill>
        <p:spPr>
          <a:xfrm>
            <a:off x="7761288" y="2190750"/>
            <a:ext cx="2595562" cy="3925888"/>
          </a:xfrm>
        </p:spPr>
      </p:pic>
      <p:pic>
        <p:nvPicPr>
          <p:cNvPr id="21509" name="Picture 6">
            <a:extLst>
              <a:ext uri="{FF2B5EF4-FFF2-40B4-BE49-F238E27FC236}">
                <a16:creationId xmlns:a16="http://schemas.microsoft.com/office/drawing/2014/main" id="{2C81322A-85F2-4ACE-9E5F-6DD2A9B8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18967" r="49278" b="12863"/>
          <a:stretch>
            <a:fillRect/>
          </a:stretch>
        </p:blipFill>
        <p:spPr bwMode="auto">
          <a:xfrm>
            <a:off x="1982788" y="1403351"/>
            <a:ext cx="27670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F60E6FE-2D6C-469D-BFF6-F72B490FE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/>
          <a:lstStyle/>
          <a:p>
            <a:r>
              <a:rPr lang="hr-HR" altLang="sr-Latn-RS" b="1"/>
              <a:t>Senzibilizacija</a:t>
            </a:r>
          </a:p>
        </p:txBody>
      </p:sp>
      <p:pic>
        <p:nvPicPr>
          <p:cNvPr id="23555" name="Content Placeholder 4">
            <a:extLst>
              <a:ext uri="{FF2B5EF4-FFF2-40B4-BE49-F238E27FC236}">
                <a16:creationId xmlns:a16="http://schemas.microsoft.com/office/drawing/2014/main" id="{69934D90-05CA-4D1A-869F-48A1EDB1E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2689" y="1484314"/>
            <a:ext cx="4746625" cy="3559175"/>
          </a:xfrm>
        </p:spPr>
      </p:pic>
      <p:sp>
        <p:nvSpPr>
          <p:cNvPr id="23556" name="TextBox 4">
            <a:extLst>
              <a:ext uri="{FF2B5EF4-FFF2-40B4-BE49-F238E27FC236}">
                <a16:creationId xmlns:a16="http://schemas.microsoft.com/office/drawing/2014/main" id="{ED640EC5-1B85-407A-860D-121E778E0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373688"/>
            <a:ext cx="5254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/>
              <a:t>Svjetski dan Alzheimerove bolesti, 21. 9. 2022.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E74FEDE-4EE1-4889-BAB7-D958DDE9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altLang="sr-Latn-RS" b="1"/>
            </a:br>
            <a:r>
              <a:rPr lang="hr-HR" altLang="sr-Latn-RS" b="1"/>
              <a:t>Edukacija</a:t>
            </a:r>
          </a:p>
        </p:txBody>
      </p:sp>
      <p:pic>
        <p:nvPicPr>
          <p:cNvPr id="25603" name="Content Placeholder 10">
            <a:extLst>
              <a:ext uri="{FF2B5EF4-FFF2-40B4-BE49-F238E27FC236}">
                <a16:creationId xmlns:a16="http://schemas.microsoft.com/office/drawing/2014/main" id="{6EDF6442-F53C-4FDF-BEAF-9176F0F5BE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7350" y="1660526"/>
            <a:ext cx="5170488" cy="3878263"/>
          </a:xfrm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45E7715B-5E15-435E-950A-171F1652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5" t="10634" r="11922" b="11382"/>
          <a:stretch>
            <a:fillRect/>
          </a:stretch>
        </p:blipFill>
        <p:spPr bwMode="auto">
          <a:xfrm>
            <a:off x="1804988" y="1660526"/>
            <a:ext cx="450691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11">
            <a:extLst>
              <a:ext uri="{FF2B5EF4-FFF2-40B4-BE49-F238E27FC236}">
                <a16:creationId xmlns:a16="http://schemas.microsoft.com/office/drawing/2014/main" id="{4E8A55B0-15B9-4FBA-A483-756078DC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58102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/>
              <a:t>Tjedan mozga</a:t>
            </a:r>
          </a:p>
        </p:txBody>
      </p:sp>
      <p:sp>
        <p:nvSpPr>
          <p:cNvPr id="25606" name="TextBox 12">
            <a:extLst>
              <a:ext uri="{FF2B5EF4-FFF2-40B4-BE49-F238E27FC236}">
                <a16:creationId xmlns:a16="http://schemas.microsoft.com/office/drawing/2014/main" id="{8082109B-150C-4B0D-BE6F-B9F4BC52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587692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/>
              <a:t>Festival znanost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5F7CC45-541F-41EE-BD11-1D1B713B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altLang="sr-Latn-RS" b="1"/>
            </a:br>
            <a:r>
              <a:rPr lang="hr-HR" altLang="sr-Latn-RS" b="1"/>
              <a:t>Informiranje, savjetovanje</a:t>
            </a:r>
          </a:p>
        </p:txBody>
      </p:sp>
      <p:pic>
        <p:nvPicPr>
          <p:cNvPr id="27651" name="Picture 2" descr="https://demencija-pnk.ffos.hr/assets/img/Novosti/cafe.jpg">
            <a:extLst>
              <a:ext uri="{FF2B5EF4-FFF2-40B4-BE49-F238E27FC236}">
                <a16:creationId xmlns:a16="http://schemas.microsoft.com/office/drawing/2014/main" id="{904E0D77-C798-4837-AC74-9D98F2BE8A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890713"/>
            <a:ext cx="5284788" cy="3562350"/>
          </a:xfrm>
          <a:noFill/>
        </p:spPr>
      </p:pic>
      <p:sp>
        <p:nvSpPr>
          <p:cNvPr id="27652" name="TextBox 3">
            <a:extLst>
              <a:ext uri="{FF2B5EF4-FFF2-40B4-BE49-F238E27FC236}">
                <a16:creationId xmlns:a16="http://schemas.microsoft.com/office/drawing/2014/main" id="{A712AB72-FE6D-4B79-ABCD-31CEB7EC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557530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/>
              <a:t>Alzheimer Cafe u GISKO-u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F33D930B-BD27-4FAE-8BDA-59BC985B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altLang="sr-Latn-RS" b="1"/>
            </a:br>
            <a:r>
              <a:rPr lang="hr-HR" altLang="sr-Latn-RS" b="1"/>
              <a:t>Društveno uključivanje</a:t>
            </a:r>
          </a:p>
        </p:txBody>
      </p:sp>
      <p:pic>
        <p:nvPicPr>
          <p:cNvPr id="29699" name="Content Placeholder 4">
            <a:extLst>
              <a:ext uri="{FF2B5EF4-FFF2-40B4-BE49-F238E27FC236}">
                <a16:creationId xmlns:a16="http://schemas.microsoft.com/office/drawing/2014/main" id="{F6EA1540-E420-454F-87A1-C78ECDF8F7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2189164"/>
            <a:ext cx="3308350" cy="2479675"/>
          </a:xfrm>
        </p:spPr>
      </p:pic>
      <p:pic>
        <p:nvPicPr>
          <p:cNvPr id="29700" name="Picture 6">
            <a:extLst>
              <a:ext uri="{FF2B5EF4-FFF2-40B4-BE49-F238E27FC236}">
                <a16:creationId xmlns:a16="http://schemas.microsoft.com/office/drawing/2014/main" id="{E582A2BE-086C-4358-B07E-9C70F7DE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852739"/>
            <a:ext cx="35575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7">
            <a:extLst>
              <a:ext uri="{FF2B5EF4-FFF2-40B4-BE49-F238E27FC236}">
                <a16:creationId xmlns:a16="http://schemas.microsoft.com/office/drawing/2014/main" id="{EB665139-6D36-4E31-AA0B-E76E99DB8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229225"/>
            <a:ext cx="316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/>
              <a:t>Radionice s umirovljenicima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B8935F1A-F7D1-4B2F-9723-78E78DAF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/>
              <a:t>Što mogu učiniti knjižničari?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E4317-F529-4733-8F44-1F88AE936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8350" y="1454151"/>
            <a:ext cx="4489450" cy="452596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hr-HR" dirty="0"/>
              <a:t>Informiranje o bolesti</a:t>
            </a:r>
          </a:p>
          <a:p>
            <a:pPr lvl="1">
              <a:defRPr/>
            </a:pPr>
            <a:r>
              <a:rPr lang="hr-HR" dirty="0"/>
              <a:t>komunikacija s oboljelima</a:t>
            </a:r>
          </a:p>
          <a:p>
            <a:pPr>
              <a:defRPr/>
            </a:pPr>
            <a:r>
              <a:rPr lang="hr-HR" dirty="0"/>
              <a:t>Interes i potrebe ove skupine korisnika</a:t>
            </a:r>
          </a:p>
          <a:p>
            <a:pPr lvl="1">
              <a:defRPr/>
            </a:pPr>
            <a:r>
              <a:rPr lang="hr-HR" dirty="0"/>
              <a:t>duži rok posudbe, dostava građe</a:t>
            </a:r>
          </a:p>
          <a:p>
            <a:pPr>
              <a:defRPr/>
            </a:pPr>
            <a:r>
              <a:rPr lang="hr-HR" dirty="0"/>
              <a:t>Korisne informacije i izvori za oboljele i članove obitelji</a:t>
            </a:r>
          </a:p>
          <a:p>
            <a:pPr>
              <a:defRPr/>
            </a:pPr>
            <a:r>
              <a:rPr lang="hr-HR" dirty="0"/>
              <a:t>(Prilagođena) građa </a:t>
            </a:r>
          </a:p>
          <a:p>
            <a:pPr lvl="1">
              <a:defRPr/>
            </a:pPr>
            <a:r>
              <a:rPr lang="hr-HR" dirty="0"/>
              <a:t>knjige, radni materijali, društvene i računalne igre, glazba, predmeti</a:t>
            </a:r>
          </a:p>
          <a:p>
            <a:pPr>
              <a:defRPr/>
            </a:pPr>
            <a:r>
              <a:rPr lang="hr-HR" dirty="0"/>
              <a:t>Prilagođeni i integrativni programi</a:t>
            </a:r>
          </a:p>
          <a:p>
            <a:pPr lvl="1">
              <a:defRPr/>
            </a:pPr>
            <a:r>
              <a:rPr lang="hr-HR" dirty="0"/>
              <a:t>suradnja sa stručnjacima u zajednici (pravo, medicina, financije, socijalna skrb, terapeuti)</a:t>
            </a:r>
          </a:p>
          <a:p>
            <a:pPr>
              <a:defRPr/>
            </a:pPr>
            <a:r>
              <a:rPr lang="hr-HR" dirty="0"/>
              <a:t>Prilagodba knjižničnog prostora</a:t>
            </a:r>
          </a:p>
          <a:p>
            <a:pPr>
              <a:defRPr/>
            </a:pPr>
            <a:r>
              <a:rPr lang="hr-HR" dirty="0"/>
              <a:t>Senzibilizacija zajednice</a:t>
            </a:r>
          </a:p>
          <a:p>
            <a:pPr lvl="1">
              <a:defRPr/>
            </a:pPr>
            <a:r>
              <a:rPr lang="hr-HR" dirty="0"/>
              <a:t>npr. obilježavanje važnih dana, izložba knjiga o AB</a:t>
            </a:r>
          </a:p>
        </p:txBody>
      </p:sp>
      <p:sp>
        <p:nvSpPr>
          <p:cNvPr id="31748" name="Content Placeholder 7">
            <a:extLst>
              <a:ext uri="{FF2B5EF4-FFF2-40B4-BE49-F238E27FC236}">
                <a16:creationId xmlns:a16="http://schemas.microsoft.com/office/drawing/2014/main" id="{A7688ED2-C261-4847-B7A4-FB63068429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hr-HR" alt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BA983-794D-43CF-B5EE-C0D64D56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31750" name="Slide Number Placeholder 4">
            <a:extLst>
              <a:ext uri="{FF2B5EF4-FFF2-40B4-BE49-F238E27FC236}">
                <a16:creationId xmlns:a16="http://schemas.microsoft.com/office/drawing/2014/main" id="{0774979A-F54A-462F-9599-8002465FB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E39243-FD9D-460F-850C-9C104E0805BF}" type="slidenum">
              <a:rPr lang="hr-HR" altLang="sr-Latn-R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15</a:t>
            </a:fld>
            <a:endParaRPr lang="hr-HR" altLang="sr-Latn-R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1751" name="AutoShape 2" descr="Smjernice za knji`ni~ne usluge za osobe s demencijom">
            <a:extLst>
              <a:ext uri="{FF2B5EF4-FFF2-40B4-BE49-F238E27FC236}">
                <a16:creationId xmlns:a16="http://schemas.microsoft.com/office/drawing/2014/main" id="{D9049F32-0A97-4487-8612-B94A37AD4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9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r-HR" altLang="sr-Latn-RS"/>
          </a:p>
        </p:txBody>
      </p:sp>
      <p:pic>
        <p:nvPicPr>
          <p:cNvPr id="31752" name="Picture 6">
            <a:extLst>
              <a:ext uri="{FF2B5EF4-FFF2-40B4-BE49-F238E27FC236}">
                <a16:creationId xmlns:a16="http://schemas.microsoft.com/office/drawing/2014/main" id="{0B32F980-9F46-4B23-BA23-71BA9922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t="12344" r="23170" b="9073"/>
          <a:stretch>
            <a:fillRect/>
          </a:stretch>
        </p:blipFill>
        <p:spPr bwMode="auto">
          <a:xfrm>
            <a:off x="6403976" y="1228725"/>
            <a:ext cx="38258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>
            <a:extLst>
              <a:ext uri="{FF2B5EF4-FFF2-40B4-BE49-F238E27FC236}">
                <a16:creationId xmlns:a16="http://schemas.microsoft.com/office/drawing/2014/main" id="{261BE7A0-B779-4742-82BF-2E870194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74955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b="1"/>
              <a:t>Hvala na pozornosti!</a:t>
            </a:r>
            <a:endParaRPr lang="hr-HR" altLang="sr-Latn-RS" sz="1800" b="1"/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9D238B1E-A6CC-44E2-AEF5-A869A0F1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005264"/>
            <a:ext cx="55451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endParaRPr lang="hr-HR" altLang="sr-Latn-RS" sz="2000"/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/>
              <a:t>prof. dr. sc. Sanjica Faletar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/>
              <a:t>Odsjek za informacijske znanosti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hr-HR" altLang="sr-Latn-RS" sz="2000">
                <a:hlinkClick r:id="rId2"/>
              </a:rPr>
              <a:t>sfaletar@ffos.hr</a:t>
            </a:r>
            <a:r>
              <a:rPr lang="hr-HR" altLang="sr-Latn-RS" sz="2000"/>
              <a:t> </a:t>
            </a:r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A3541FC5-6236-4EA9-8A65-BE050CA8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5013325"/>
            <a:ext cx="18002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E3A20F8-3DAE-4B07-94A6-C0AEB12D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/>
              <a:t>Filozofski fakultet Osijek i AB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3CA23B6-40ED-4CB8-9CD9-7FBF36EB45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altLang="sr-Latn-RS" b="1"/>
              <a:t>Informacijske potrebe oboljelih od Alzheimerove bolesti i članova njihovih obitelji (UNIOS ZUP 2018-76)</a:t>
            </a:r>
          </a:p>
          <a:p>
            <a:pPr marL="0" indent="0">
              <a:buNone/>
            </a:pPr>
            <a:r>
              <a:rPr lang="hr-HR" altLang="sr-Latn-RS"/>
              <a:t>(2018.-2020.)</a:t>
            </a:r>
          </a:p>
          <a:p>
            <a:pPr marL="0" indent="0">
              <a:buNone/>
            </a:pPr>
            <a:endParaRPr lang="hr-HR" altLang="sr-Latn-RS"/>
          </a:p>
        </p:txBody>
      </p:sp>
      <p:sp>
        <p:nvSpPr>
          <p:cNvPr id="6148" name="Content Placeholder 3">
            <a:extLst>
              <a:ext uri="{FF2B5EF4-FFF2-40B4-BE49-F238E27FC236}">
                <a16:creationId xmlns:a16="http://schemas.microsoft.com/office/drawing/2014/main" id="{2AAC5E40-45FE-4F60-A26A-680AC1F50E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altLang="sr-Latn-RS" sz="2000"/>
              <a:t>Partneri</a:t>
            </a:r>
          </a:p>
          <a:p>
            <a:pPr marL="400050" lvl="1" indent="0">
              <a:buNone/>
            </a:pPr>
            <a:r>
              <a:rPr lang="hr-HR" altLang="sr-Latn-RS" sz="2000" b="1"/>
              <a:t>Silva Butković Soldo </a:t>
            </a:r>
            <a:r>
              <a:rPr lang="hr-HR" altLang="sr-Latn-RS" sz="2000"/>
              <a:t>(Klinički bolnički centra Osijek/Medicinski fakultet Osijek), </a:t>
            </a:r>
            <a:r>
              <a:rPr lang="hr-HR" altLang="sr-Latn-RS" sz="2000" b="1"/>
              <a:t>Silvija Dološić </a:t>
            </a:r>
            <a:r>
              <a:rPr lang="hr-HR" altLang="sr-Latn-RS" sz="2000"/>
              <a:t>(Udruga Memoria Osijek), </a:t>
            </a:r>
            <a:r>
              <a:rPr lang="hr-HR" altLang="sr-Latn-RS" sz="2000" b="1"/>
              <a:t>Sanda Erdelez </a:t>
            </a:r>
            <a:r>
              <a:rPr lang="hr-HR" altLang="sr-Latn-RS" sz="2000"/>
              <a:t>(The Simmons School of Library and Information Science, SAD), </a:t>
            </a:r>
            <a:r>
              <a:rPr lang="hr-HR" altLang="sr-Latn-RS" sz="2000" b="1"/>
              <a:t>Sanjica Faletar Tanacković </a:t>
            </a:r>
            <a:r>
              <a:rPr lang="hr-HR" altLang="sr-Latn-RS" sz="2000"/>
              <a:t>(Filozofski fakultet Osijek), </a:t>
            </a:r>
            <a:r>
              <a:rPr lang="hr-HR" altLang="sr-Latn-RS" sz="2000" b="1"/>
              <a:t>Renata Perić </a:t>
            </a:r>
            <a:r>
              <a:rPr lang="hr-HR" altLang="sr-Latn-RS" sz="2000"/>
              <a:t>(Pravni fakultet Osijek), </a:t>
            </a:r>
            <a:r>
              <a:rPr lang="hr-HR" altLang="sr-Latn-RS" sz="2000" b="1"/>
              <a:t>Kornelija Petr Balog </a:t>
            </a:r>
            <a:r>
              <a:rPr lang="hr-HR" altLang="sr-Latn-RS" sz="2000"/>
              <a:t>(Filozofski fakultet Osijek) i Sanda Škrinjarić-Cincar (Klinički bolnički centra Osijek/Medicinski fakultet Osijek). </a:t>
            </a:r>
          </a:p>
          <a:p>
            <a:endParaRPr lang="hr-HR" altLang="sr-Latn-RS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743E0BB-7609-478C-BE9A-BA28C97F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/>
          <a:lstStyle/>
          <a:p>
            <a:r>
              <a:rPr lang="hr-HR" altLang="sr-Latn-RS" b="1"/>
              <a:t>Rezultati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88F63-FA5F-4EE4-8E00-07896F5D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defRPr/>
            </a:pPr>
            <a:r>
              <a:rPr lang="hr-HR" dirty="0"/>
              <a:t>nisu upoznati sa svojim pravima niti znaju kako ih ostvariti</a:t>
            </a:r>
          </a:p>
          <a:p>
            <a:pPr>
              <a:defRPr/>
            </a:pPr>
            <a:r>
              <a:rPr lang="hr-HR" dirty="0"/>
              <a:t>imaju brojna pitanja </a:t>
            </a:r>
          </a:p>
          <a:p>
            <a:pPr lvl="1">
              <a:defRPr/>
            </a:pPr>
            <a:r>
              <a:rPr lang="hr-HR" dirty="0"/>
              <a:t>ne znaju kome ih postaviti, gdje potražiti odgovor</a:t>
            </a:r>
          </a:p>
          <a:p>
            <a:pPr>
              <a:defRPr/>
            </a:pPr>
            <a:r>
              <a:rPr lang="hr-HR" dirty="0"/>
              <a:t>vrlo su često diskriminirani i stigmatizirani</a:t>
            </a:r>
          </a:p>
          <a:p>
            <a:pPr lvl="1">
              <a:defRPr/>
            </a:pPr>
            <a:r>
              <a:rPr lang="hr-HR" dirty="0"/>
              <a:t>društveno su isključeni i osamljeni</a:t>
            </a:r>
          </a:p>
          <a:p>
            <a:pPr>
              <a:defRPr/>
            </a:pPr>
            <a:r>
              <a:rPr lang="hr-HR" dirty="0"/>
              <a:t>ne postoji odgovarajući (informacijski) sustav podrške</a:t>
            </a:r>
          </a:p>
          <a:p>
            <a:pPr lvl="1">
              <a:defRPr/>
            </a:pPr>
            <a:r>
              <a:rPr lang="hr-HR" dirty="0"/>
              <a:t>većina njihovih potreba ostaje nezadovoljena</a:t>
            </a:r>
          </a:p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73AFA1B-FD69-4B87-94BA-BAC48707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/>
              <a:t>Vodič za osobe s Alzheimerovom bolešću i njihove članove obitelji </a:t>
            </a:r>
            <a:endParaRPr lang="hr-HR" altLang="sr-Latn-RS" sz="4000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6FA9402C-93A9-4AEE-A2C5-6BCA7B674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844676"/>
            <a:ext cx="4038600" cy="4525963"/>
          </a:xfrm>
        </p:spPr>
        <p:txBody>
          <a:bodyPr/>
          <a:lstStyle/>
          <a:p>
            <a:r>
              <a:rPr lang="hr-HR" altLang="sr-Latn-RS" sz="2000"/>
              <a:t>tiskana brošura s korisnim i provjerenim informacijama koje im mogu olakšati život</a:t>
            </a:r>
          </a:p>
          <a:p>
            <a:pPr lvl="1"/>
            <a:r>
              <a:rPr lang="hr-HR" altLang="sr-Latn-RS" sz="1800"/>
              <a:t>informacije o pravima koje imaju i savjeti kako ta prava ostvariti</a:t>
            </a:r>
          </a:p>
          <a:p>
            <a:pPr lvl="1"/>
            <a:r>
              <a:rPr lang="hr-HR" altLang="sr-Latn-RS" sz="1800"/>
              <a:t>pojašnjenja mehanizama pravne zaštite, poput skrbništva i oduzimanja poslovne sposobnosti</a:t>
            </a:r>
          </a:p>
          <a:p>
            <a:pPr lvl="1"/>
            <a:r>
              <a:rPr lang="hr-HR" altLang="sr-Latn-RS" sz="1800"/>
              <a:t>adresar nadležnih institucija te relevantnih ustanova i nevladinih udruga u gradu Osijeku</a:t>
            </a:r>
          </a:p>
        </p:txBody>
      </p:sp>
      <p:pic>
        <p:nvPicPr>
          <p:cNvPr id="9220" name="Picture 5" descr="Izgradnja demenciji prijateljskih narodnih knjižnica: teorijske i praktične  pretpostavke">
            <a:extLst>
              <a:ext uri="{FF2B5EF4-FFF2-40B4-BE49-F238E27FC236}">
                <a16:creationId xmlns:a16="http://schemas.microsoft.com/office/drawing/2014/main" id="{DCBF5D9C-51A2-42F5-9F34-299E344A4B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389" y="1600201"/>
            <a:ext cx="3324225" cy="4525963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CC1DED7-5EB5-44AA-86EA-336C744A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/>
              <a:t>Specijalna knjižnična zbirka u Gradskoj i sveučilišnoj knjižnici Osijek</a:t>
            </a:r>
            <a:endParaRPr lang="hr-HR" altLang="sr-Latn-RS" sz="4000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B6FE1620-99B0-4EFD-8625-33EE81544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8200" y="1885951"/>
            <a:ext cx="3987800" cy="4525963"/>
          </a:xfrm>
        </p:spPr>
        <p:txBody>
          <a:bodyPr/>
          <a:lstStyle/>
          <a:p>
            <a:r>
              <a:rPr lang="hr-HR" altLang="sr-Latn-RS" sz="2400"/>
              <a:t>knjižna i neknjižna građa namijenjena osobama oboljelima od AB i članovima njihovih obitelji, koja se koristi u terapijske i istraživačke svrhe</a:t>
            </a:r>
          </a:p>
          <a:p>
            <a:pPr lvl="1"/>
            <a:r>
              <a:rPr lang="hr-HR" altLang="sr-Latn-RS" sz="2000"/>
              <a:t>slikovnice, knjige, radni materijali, igre, igračke i predmeti koje potiču raznovrsne vještine (motorika, percepcija, pamćenje itd.). </a:t>
            </a:r>
          </a:p>
          <a:p>
            <a:endParaRPr lang="hr-HR" altLang="sr-Latn-RS"/>
          </a:p>
        </p:txBody>
      </p:sp>
      <p:sp>
        <p:nvSpPr>
          <p:cNvPr id="11268" name="Content Placeholder 4">
            <a:extLst>
              <a:ext uri="{FF2B5EF4-FFF2-40B4-BE49-F238E27FC236}">
                <a16:creationId xmlns:a16="http://schemas.microsoft.com/office/drawing/2014/main" id="{4A766CFC-A3EB-4D37-A6AA-3D26AC87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7226"/>
            <a:ext cx="4038600" cy="4525963"/>
          </a:xfrm>
        </p:spPr>
        <p:txBody>
          <a:bodyPr/>
          <a:lstStyle/>
          <a:p>
            <a:endParaRPr lang="hr-HR" altLang="sr-Latn-RS"/>
          </a:p>
        </p:txBody>
      </p:sp>
      <p:pic>
        <p:nvPicPr>
          <p:cNvPr id="11269" name="Picture 3">
            <a:extLst>
              <a:ext uri="{FF2B5EF4-FFF2-40B4-BE49-F238E27FC236}">
                <a16:creationId xmlns:a16="http://schemas.microsoft.com/office/drawing/2014/main" id="{9C5DC90A-162B-4685-9AA8-F190308EE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060575"/>
            <a:ext cx="30241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7">
            <a:extLst>
              <a:ext uri="{FF2B5EF4-FFF2-40B4-BE49-F238E27FC236}">
                <a16:creationId xmlns:a16="http://schemas.microsoft.com/office/drawing/2014/main" id="{B6770C73-CD07-4AAA-AC0F-3818435F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99350" cy="1282700"/>
          </a:xfrm>
        </p:spPr>
        <p:txBody>
          <a:bodyPr/>
          <a:lstStyle/>
          <a:p>
            <a:r>
              <a:rPr lang="hr-HR" altLang="sr-Latn-RS" b="1"/>
              <a:t>Nastavak projekta</a:t>
            </a:r>
          </a:p>
        </p:txBody>
      </p:sp>
      <p:sp>
        <p:nvSpPr>
          <p:cNvPr id="13315" name="Content Placeholder 8">
            <a:extLst>
              <a:ext uri="{FF2B5EF4-FFF2-40B4-BE49-F238E27FC236}">
                <a16:creationId xmlns:a16="http://schemas.microsoft.com/office/drawing/2014/main" id="{0B51DABA-F085-4952-84DE-4EDB5D8B3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0101" y="1844675"/>
            <a:ext cx="3971925" cy="4065588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b="1"/>
              <a:t>Izgradnja demenciji prijateljskih narodnih knjižnica:  teorijske i praktične pretpostavke</a:t>
            </a:r>
            <a:br>
              <a:rPr lang="hr-HR" altLang="sr-Latn-RS"/>
            </a:br>
            <a:r>
              <a:rPr lang="hr-HR" altLang="sr-Latn-RS"/>
              <a:t>(FFOS-002) (2021.-2024)</a:t>
            </a:r>
          </a:p>
        </p:txBody>
      </p:sp>
      <p:sp>
        <p:nvSpPr>
          <p:cNvPr id="13316" name="Content Placeholder 1">
            <a:extLst>
              <a:ext uri="{FF2B5EF4-FFF2-40B4-BE49-F238E27FC236}">
                <a16:creationId xmlns:a16="http://schemas.microsoft.com/office/drawing/2014/main" id="{59649056-B354-4903-B613-916B71AF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7113" y="1614488"/>
            <a:ext cx="4038600" cy="4525962"/>
          </a:xfrm>
        </p:spPr>
        <p:txBody>
          <a:bodyPr/>
          <a:lstStyle/>
          <a:p>
            <a:r>
              <a:rPr lang="hr-HR" altLang="sr-Latn-RS" sz="2000" b="1"/>
              <a:t>Partneri:</a:t>
            </a:r>
          </a:p>
          <a:p>
            <a:pPr marL="457200" lvl="1" indent="0">
              <a:buNone/>
            </a:pPr>
            <a:r>
              <a:rPr lang="hr-HR" altLang="sr-Latn-RS" sz="1600" b="1"/>
              <a:t>Silva Butković Soldo </a:t>
            </a:r>
            <a:r>
              <a:rPr lang="hr-HR" altLang="sr-Latn-RS" sz="1600"/>
              <a:t>(Klinički bolnički centar Osijek, Medicinski fakultet Osijek), </a:t>
            </a:r>
            <a:r>
              <a:rPr lang="hr-HR" altLang="sr-Latn-RS" sz="1600" b="1"/>
              <a:t>Mira Dajčić </a:t>
            </a:r>
            <a:r>
              <a:rPr lang="hr-HR" altLang="sr-Latn-RS" sz="1600"/>
              <a:t>(HUAB), </a:t>
            </a:r>
            <a:r>
              <a:rPr lang="hr-HR" altLang="sr-Latn-RS" sz="1600" b="1"/>
              <a:t>Silvija Dološić </a:t>
            </a:r>
            <a:r>
              <a:rPr lang="hr-HR" altLang="sr-Latn-RS" sz="1600"/>
              <a:t>(Udruga Memoria Osijek), </a:t>
            </a:r>
            <a:r>
              <a:rPr lang="hr-HR" altLang="sr-Latn-RS" sz="1600" b="1"/>
              <a:t>Sanda Erdelez </a:t>
            </a:r>
            <a:r>
              <a:rPr lang="hr-HR" altLang="sr-Latn-RS" sz="1600"/>
              <a:t>(The Simmons School of Library and Information Science, SAD), </a:t>
            </a:r>
            <a:r>
              <a:rPr lang="hr-HR" altLang="sr-Latn-RS" sz="1600" b="1"/>
              <a:t>Sanjica Faletar, Kornelija Petr Balog i Zoran Velagić </a:t>
            </a:r>
            <a:r>
              <a:rPr lang="hr-HR" altLang="sr-Latn-RS" sz="1600"/>
              <a:t>(Filozofski fakultet Osijek), </a:t>
            </a:r>
            <a:r>
              <a:rPr lang="hr-HR" altLang="sr-Latn-RS" sz="1600" b="1"/>
              <a:t>Štefica Mikšić </a:t>
            </a:r>
            <a:r>
              <a:rPr lang="hr-HR" altLang="sr-Latn-RS" sz="1600"/>
              <a:t>(</a:t>
            </a:r>
            <a:r>
              <a:rPr lang="pl-PL" altLang="sr-Latn-RS" sz="1600"/>
              <a:t>Fakultetu za dentalnu medicinu i zdravstvo Osijek</a:t>
            </a:r>
            <a:r>
              <a:rPr lang="hr-HR" altLang="sr-Latn-RS" sz="1600"/>
              <a:t>), </a:t>
            </a:r>
            <a:r>
              <a:rPr lang="hr-HR" altLang="sr-Latn-RS" sz="1600" b="1"/>
              <a:t>Dubravka Pađen-Farkaš</a:t>
            </a:r>
            <a:r>
              <a:rPr lang="hr-HR" altLang="sr-Latn-RS" sz="1600"/>
              <a:t> (Gradska i sveučilišna knjižnica Osijek), </a:t>
            </a:r>
            <a:r>
              <a:rPr lang="hr-HR" altLang="sr-Latn-RS" sz="1600" b="1"/>
              <a:t>Mirjana Vladetić </a:t>
            </a:r>
            <a:r>
              <a:rPr lang="hr-HR" altLang="sr-Latn-RS" sz="1600"/>
              <a:t>(Klinički bolnički centar Osijek), </a:t>
            </a:r>
            <a:r>
              <a:rPr lang="hr-HR" altLang="sr-Latn-RS" sz="1600" b="1"/>
              <a:t>Tihonija Zovko </a:t>
            </a:r>
            <a:r>
              <a:rPr lang="hr-HR" altLang="sr-Latn-RS" sz="1600"/>
              <a:t>(Društvo knjižničara Slavonije, Baranje i Srijema)</a:t>
            </a:r>
          </a:p>
          <a:p>
            <a:endParaRPr lang="hr-HR" altLang="sr-Latn-RS" sz="2000"/>
          </a:p>
          <a:p>
            <a:endParaRPr lang="hr-HR" altLang="sr-Latn-RS" sz="2000"/>
          </a:p>
          <a:p>
            <a:endParaRPr lang="hr-HR" altLang="sr-Latn-RS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>
            <a:extLst>
              <a:ext uri="{FF2B5EF4-FFF2-40B4-BE49-F238E27FC236}">
                <a16:creationId xmlns:a16="http://schemas.microsoft.com/office/drawing/2014/main" id="{F2770A1E-8197-4169-9F5F-27AA9957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hr-HR" altLang="sr-Latn-RS"/>
              <a:t>Svrha</a:t>
            </a:r>
          </a:p>
        </p:txBody>
      </p:sp>
      <p:sp>
        <p:nvSpPr>
          <p:cNvPr id="15363" name="Content Placeholder 5">
            <a:extLst>
              <a:ext uri="{FF2B5EF4-FFF2-40B4-BE49-F238E27FC236}">
                <a16:creationId xmlns:a16="http://schemas.microsoft.com/office/drawing/2014/main" id="{80CA4119-A204-4CD3-B5E1-9FF39F01B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istražiti teorijske i praktične pretpostavke za izgradnju </a:t>
            </a:r>
            <a:r>
              <a:rPr lang="hr-HR" altLang="sr-Latn-RS" b="1"/>
              <a:t>demenciji prijateljskih narodnih knjižnica </a:t>
            </a:r>
            <a:r>
              <a:rPr lang="hr-HR" altLang="sr-Latn-RS"/>
              <a:t>i</a:t>
            </a:r>
          </a:p>
          <a:p>
            <a:r>
              <a:rPr lang="hr-HR" altLang="sr-Latn-RS"/>
              <a:t>na temelju dobivenih znanstvenih spoznaja, u strateškom partnerstvu sa zajednicom i zainteresiranim stručnjacima, pridonijeti </a:t>
            </a:r>
            <a:r>
              <a:rPr lang="hr-HR" altLang="sr-Latn-RS" b="1"/>
              <a:t>podizanju kvalitete života osoba oboljelih od AB</a:t>
            </a:r>
            <a:r>
              <a:rPr lang="hr-HR" altLang="sr-Latn-RS"/>
              <a:t> u gradu Osijeku</a:t>
            </a:r>
          </a:p>
          <a:p>
            <a:endParaRPr lang="hr-HR" altLang="sr-Latn-R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CF94ADF-D979-416A-8B3B-E3F9D099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hr-HR" altLang="sr-Latn-RS" b="1"/>
            </a:br>
            <a:r>
              <a:rPr lang="hr-HR" altLang="sr-Latn-RS" b="1"/>
              <a:t>Polazišta</a:t>
            </a:r>
            <a:br>
              <a:rPr lang="hr-HR" altLang="sr-Latn-RS" b="1"/>
            </a:br>
            <a:endParaRPr lang="hr-HR" altLang="sr-Latn-R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48892487-5438-4700-ACF4-2F91A5391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8" y="1403351"/>
            <a:ext cx="8229600" cy="4525963"/>
          </a:xfrm>
        </p:spPr>
        <p:txBody>
          <a:bodyPr/>
          <a:lstStyle/>
          <a:p>
            <a:pPr marL="342900" lvl="1" indent="-342900"/>
            <a:r>
              <a:rPr lang="hr-HR" altLang="sr-Latn-RS" sz="3200"/>
              <a:t>Intelektualne aktivnosti poput samostalnog ili zajedničkog čitanja te čitanja naglas mogu pridonijeti ublažavanju i usporavanju simptoma bolesti</a:t>
            </a:r>
          </a:p>
          <a:p>
            <a:pPr marL="342900" lvl="1" indent="-342900"/>
            <a:r>
              <a:rPr lang="hr-HR" altLang="sr-Latn-RS" sz="3200"/>
              <a:t>Uključivanje osoba s AB u društveni život zajednice može pomoći u borbi protiv njihove diskriminacije, stigmatizacije, društvene isključenosti i osamljenosti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DAB80E8-D2EC-4A63-8F16-5056B0DA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9810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altLang="sr-Latn-RS"/>
              <a:t>Planirane (znanstvenoistraživačke i stručne) aktivnosti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09AC023-5333-4DFA-8565-31ADC2CF9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213" y="2636838"/>
            <a:ext cx="8196262" cy="3662362"/>
          </a:xfrm>
        </p:spPr>
        <p:txBody>
          <a:bodyPr/>
          <a:lstStyle/>
          <a:p>
            <a:r>
              <a:rPr lang="hr-HR" altLang="sr-Latn-RS"/>
              <a:t>istraživanje, educiranje i senzibilizacija javnosti o AB</a:t>
            </a:r>
          </a:p>
          <a:p>
            <a:pPr lvl="1"/>
            <a:r>
              <a:rPr lang="hr-HR" altLang="sr-Latn-RS"/>
              <a:t>prvenstveno knjižničara i studenata informatologije</a:t>
            </a:r>
          </a:p>
          <a:p>
            <a:r>
              <a:rPr lang="hr-HR" altLang="sr-Latn-RS"/>
              <a:t>uključivanje oboljelih od AB i njihovih obitelji u društveni i kulturni život zajednice </a:t>
            </a:r>
          </a:p>
          <a:p>
            <a:pPr lvl="1"/>
            <a:r>
              <a:rPr lang="hr-HR" altLang="sr-Latn-RS"/>
              <a:t>kroz prilagodbu knjižničnih usluga njihovim potrebama i interesima te </a:t>
            </a:r>
          </a:p>
          <a:p>
            <a:pPr lvl="1"/>
            <a:r>
              <a:rPr lang="hr-HR" altLang="sr-Latn-RS"/>
              <a:t>proučavanje i izradu prilagođenih materijala za čitanje</a:t>
            </a:r>
          </a:p>
          <a:p>
            <a:endParaRPr lang="hr-HR" altLang="sr-Latn-R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Widescreen</PresentationFormat>
  <Paragraphs>85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Filozofski fakultet Osijek i AB</vt:lpstr>
      <vt:lpstr>Rezultati</vt:lpstr>
      <vt:lpstr>Vodič za osobe s Alzheimerovom bolešću i njihove članove obitelji </vt:lpstr>
      <vt:lpstr>Specijalna knjižnična zbirka u Gradskoj i sveučilišnoj knjižnici Osijek</vt:lpstr>
      <vt:lpstr>Nastavak projekta</vt:lpstr>
      <vt:lpstr>Svrha</vt:lpstr>
      <vt:lpstr> Polazišta </vt:lpstr>
      <vt:lpstr>Planirane (znanstvenoistraživačke i stručne) aktivnosti</vt:lpstr>
      <vt:lpstr>Istraživanja</vt:lpstr>
      <vt:lpstr>Senzibilizacija</vt:lpstr>
      <vt:lpstr> Edukacija</vt:lpstr>
      <vt:lpstr> Informiranje, savjetovanje</vt:lpstr>
      <vt:lpstr> Društveno uključivanje</vt:lpstr>
      <vt:lpstr>Što mogu učiniti knjižničari?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2</cp:revision>
  <dcterms:created xsi:type="dcterms:W3CDTF">2022-10-20T18:08:42Z</dcterms:created>
  <dcterms:modified xsi:type="dcterms:W3CDTF">2022-10-20T18:09:27Z</dcterms:modified>
</cp:coreProperties>
</file>